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2" r:id="rId15"/>
    <p:sldId id="273" r:id="rId16"/>
    <p:sldId id="274" r:id="rId17"/>
    <p:sldId id="270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-104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014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62" r="12895"/>
          <a:stretch/>
        </p:blipFill>
        <p:spPr bwMode="auto">
          <a:xfrm>
            <a:off x="-24918" y="0"/>
            <a:ext cx="1221691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92358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1276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465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0546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292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448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3052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3452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060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123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59C6B-C693-405A-929E-B947A695F50C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C5F87-B964-43C2-990E-AA6F0AD890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90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1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/>
            </a:r>
            <a:br>
              <a:rPr lang="ru-RU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</a:br>
            <a:r>
              <a:rPr lang="ru-RU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/>
            </a:r>
            <a:br>
              <a:rPr lang="ru-RU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</a:br>
            <a:r>
              <a:rPr lang="ru-RU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/>
            </a:r>
            <a:br>
              <a:rPr lang="ru-RU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</a:br>
            <a:r>
              <a:rPr lang="ru-RU" sz="6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/>
            </a:r>
            <a:br>
              <a:rPr lang="ru-RU" sz="6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</a:br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систем уравнений второй степени.</a:t>
            </a:r>
            <a:br>
              <a:rPr lang="ru-RU" sz="6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285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каждый день и каждый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 добудет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добрым будет ум у вас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сердце умным будет. </a:t>
            </a: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Маршак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162525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Системы </a:t>
            </a:r>
            <a:r>
              <a:rPr lang="ru-RU" b="1" dirty="0"/>
              <a:t>уравнений и </a:t>
            </a:r>
            <a:r>
              <a:rPr lang="ru-RU" b="1" dirty="0" smtClean="0"/>
              <a:t>их </a:t>
            </a:r>
            <a:r>
              <a:rPr lang="ru-RU" b="1" dirty="0"/>
              <a:t>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/>
              <a:t>Решением системы уравнений</a:t>
            </a:r>
            <a:r>
              <a:rPr lang="ru-RU" dirty="0"/>
              <a:t> с двумя переменными называется пара значений переменных, обращающая каждое уравнение системы в верное равенство.</a:t>
            </a:r>
          </a:p>
          <a:p>
            <a:r>
              <a:rPr lang="ru-RU" b="1" i="1" dirty="0"/>
              <a:t>Решить систему уравнений</a:t>
            </a:r>
            <a:r>
              <a:rPr lang="ru-RU" dirty="0"/>
              <a:t> - это значит найти все её решения или установить</a:t>
            </a:r>
            <a:r>
              <a:rPr lang="ru-RU" sz="2800" dirty="0"/>
              <a:t>, что их нет.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218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Системы уравнений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960" y="1355726"/>
            <a:ext cx="10972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i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 Графический способ                      </a:t>
            </a:r>
            <a:r>
              <a:rPr lang="ru-RU" sz="2800" b="1" i="1" dirty="0" smtClean="0">
                <a:latin typeface="Georgia" panose="02040502050405020303" pitchFamily="18" charset="0"/>
              </a:rPr>
              <a:t>Аналитический способ</a:t>
            </a:r>
          </a:p>
          <a:p>
            <a:pPr marL="0" indent="0">
              <a:buNone/>
            </a:pPr>
            <a:endParaRPr lang="ru-RU" sz="2800" b="1" i="1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2800" b="1" i="1" dirty="0" smtClean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ru-RU" sz="2800" i="1" dirty="0" smtClean="0">
                <a:latin typeface="Georgia" panose="02040502050405020303" pitchFamily="18" charset="0"/>
              </a:rPr>
              <a:t>	</a:t>
            </a:r>
            <a:r>
              <a:rPr lang="ru-RU" sz="2800" b="1" i="1" dirty="0" smtClean="0">
                <a:latin typeface="Georgia" panose="02040502050405020303" pitchFamily="18" charset="0"/>
              </a:rPr>
              <a:t>          Метод сложения               </a:t>
            </a:r>
            <a:endParaRPr lang="ru-RU" sz="2800" i="1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2800" b="1" i="1" dirty="0" smtClean="0">
                <a:latin typeface="Georgia" panose="02040502050405020303" pitchFamily="18" charset="0"/>
              </a:rPr>
              <a:t>Метод </a:t>
            </a:r>
          </a:p>
          <a:p>
            <a:pPr marL="0" indent="0">
              <a:buNone/>
            </a:pPr>
            <a:r>
              <a:rPr lang="ru-RU" sz="2800" b="1" i="1" dirty="0" smtClean="0">
                <a:latin typeface="Georgia" panose="02040502050405020303" pitchFamily="18" charset="0"/>
              </a:rPr>
              <a:t>подстановки</a:t>
            </a:r>
            <a:endParaRPr lang="ru-RU" sz="2800" i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2800" b="1" i="1" dirty="0" smtClean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ru-RU" sz="2800" b="1" i="1" dirty="0" smtClean="0">
                <a:latin typeface="Georgia" panose="02040502050405020303" pitchFamily="18" charset="0"/>
              </a:rPr>
              <a:t>                                                                                Метод </a:t>
            </a:r>
            <a:endParaRPr lang="ru-RU" sz="2800" b="1" i="1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ru-RU" sz="2800" b="1" i="1" dirty="0" smtClean="0">
                <a:latin typeface="Georgia" panose="02040502050405020303" pitchFamily="18" charset="0"/>
              </a:rPr>
              <a:t>                                                                        замены переменной</a:t>
            </a:r>
            <a:endParaRPr lang="ru-RU" sz="2800" b="1" i="1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337560" y="1121570"/>
            <a:ext cx="2285049" cy="29606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495098" y="1119823"/>
            <a:ext cx="2071687" cy="31567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1357314" y="1798320"/>
            <a:ext cx="5912166" cy="164496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7117080" y="1935480"/>
            <a:ext cx="1143954" cy="8224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9494520" y="1935480"/>
            <a:ext cx="320040" cy="23926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1038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Алгоритм решения системы уравнения второй степени способом подстановки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Из какого-либо уравнения </a:t>
            </a:r>
            <a:r>
              <a:rPr lang="ru-RU" b="1" i="1" dirty="0"/>
              <a:t>выразить</a:t>
            </a:r>
            <a:r>
              <a:rPr lang="ru-RU" dirty="0"/>
              <a:t> одну переменную через другую.</a:t>
            </a:r>
          </a:p>
          <a:p>
            <a:pPr>
              <a:lnSpc>
                <a:spcPct val="90000"/>
              </a:lnSpc>
            </a:pPr>
            <a:r>
              <a:rPr lang="ru-RU" b="1" i="1" dirty="0"/>
              <a:t>Подставить</a:t>
            </a:r>
            <a:r>
              <a:rPr lang="ru-RU" dirty="0"/>
              <a:t> полученное выражение для переменной в </a:t>
            </a:r>
            <a:r>
              <a:rPr lang="ru-RU" b="1" i="1" dirty="0"/>
              <a:t>другое</a:t>
            </a:r>
            <a:r>
              <a:rPr lang="ru-RU" dirty="0"/>
              <a:t> уравнение и решить его.</a:t>
            </a:r>
          </a:p>
          <a:p>
            <a:pPr>
              <a:lnSpc>
                <a:spcPct val="90000"/>
              </a:lnSpc>
            </a:pPr>
            <a:r>
              <a:rPr lang="ru-RU" b="1" i="1" dirty="0"/>
              <a:t>Вычислить</a:t>
            </a:r>
            <a:r>
              <a:rPr lang="ru-RU" dirty="0"/>
              <a:t> значение второй переменной.</a:t>
            </a:r>
          </a:p>
          <a:p>
            <a:pPr>
              <a:lnSpc>
                <a:spcPct val="90000"/>
              </a:lnSpc>
            </a:pPr>
            <a:r>
              <a:rPr lang="ru-RU" b="1" i="1" dirty="0"/>
              <a:t>Записать </a:t>
            </a:r>
            <a:r>
              <a:rPr lang="ru-RU" dirty="0"/>
              <a:t>ответ: (</a:t>
            </a:r>
            <a:r>
              <a:rPr lang="ru-RU" i="1" dirty="0"/>
              <a:t>х </a:t>
            </a:r>
            <a:r>
              <a:rPr lang="ru-RU" dirty="0"/>
              <a:t>; </a:t>
            </a:r>
            <a:r>
              <a:rPr lang="ru-RU" i="1" dirty="0"/>
              <a:t>у)</a:t>
            </a:r>
            <a:r>
              <a:rPr lang="ru-RU" dirty="0"/>
              <a:t>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6605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Методы </a:t>
            </a:r>
            <a:r>
              <a:rPr lang="ru-RU" dirty="0"/>
              <a:t>решения систем </a:t>
            </a:r>
            <a:br>
              <a:rPr lang="ru-RU" dirty="0"/>
            </a:br>
            <a:r>
              <a:rPr lang="ru-RU" dirty="0"/>
              <a:t>уравнений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x²+y²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=-1,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x+2y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из методов подстановки самый рациональный</a:t>
            </a:r>
          </a:p>
          <a:p>
            <a:pPr marL="0" indent="0">
              <a:buNone/>
            </a:pP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 x²=-y²-3xy-1,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 x²+y²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=-1,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x²+y²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=-1,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x+2y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=-x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       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=-2y.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885825" y="1784033"/>
            <a:ext cx="214313" cy="85725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948214" y="4680585"/>
            <a:ext cx="214312" cy="85725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  <p:sp>
        <p:nvSpPr>
          <p:cNvPr id="6" name="Левая фигурная скобка 5"/>
          <p:cNvSpPr/>
          <p:nvPr/>
        </p:nvSpPr>
        <p:spPr>
          <a:xfrm>
            <a:off x="4243388" y="4680585"/>
            <a:ext cx="214312" cy="85725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7805738" y="4741545"/>
            <a:ext cx="214312" cy="85725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xmlns="" val="36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 решения системы уравнения второй степени </a:t>
            </a:r>
            <a:r>
              <a:rPr lang="ru-RU" dirty="0" smtClean="0"/>
              <a:t>способом сложения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i="1" dirty="0"/>
              <a:t>Умножить </a:t>
            </a:r>
            <a:r>
              <a:rPr lang="ru-RU" dirty="0" err="1"/>
              <a:t>почленно</a:t>
            </a:r>
            <a:r>
              <a:rPr lang="ru-RU" dirty="0"/>
              <a:t> уравнения системы, подбирая множители так, чтобы коэффициенты при одной  из переменных стали противоположными числами.</a:t>
            </a:r>
          </a:p>
          <a:p>
            <a:pPr>
              <a:lnSpc>
                <a:spcPct val="90000"/>
              </a:lnSpc>
            </a:pPr>
            <a:r>
              <a:rPr lang="ru-RU" b="1" i="1" dirty="0"/>
              <a:t>Сложить</a:t>
            </a:r>
            <a:r>
              <a:rPr lang="ru-RU" dirty="0"/>
              <a:t> </a:t>
            </a:r>
            <a:r>
              <a:rPr lang="ru-RU" dirty="0" err="1"/>
              <a:t>почленно</a:t>
            </a:r>
            <a:r>
              <a:rPr lang="ru-RU" dirty="0"/>
              <a:t>  левые и правые части уравнений системы.</a:t>
            </a:r>
          </a:p>
          <a:p>
            <a:pPr>
              <a:lnSpc>
                <a:spcPct val="90000"/>
              </a:lnSpc>
            </a:pPr>
            <a:r>
              <a:rPr lang="ru-RU" b="1" i="1" dirty="0"/>
              <a:t>Решить </a:t>
            </a:r>
            <a:r>
              <a:rPr lang="ru-RU" dirty="0"/>
              <a:t>получившееся уравнение с одной переменной.</a:t>
            </a:r>
          </a:p>
          <a:p>
            <a:pPr>
              <a:lnSpc>
                <a:spcPct val="90000"/>
              </a:lnSpc>
            </a:pPr>
            <a:r>
              <a:rPr lang="ru-RU" b="1" i="1" dirty="0"/>
              <a:t>Подставить</a:t>
            </a:r>
            <a:r>
              <a:rPr lang="ru-RU" dirty="0"/>
              <a:t> значение найденной переменной в одно из уравнений системы и найти значение другой переменной.</a:t>
            </a:r>
          </a:p>
          <a:p>
            <a:pPr>
              <a:lnSpc>
                <a:spcPct val="90000"/>
              </a:lnSpc>
            </a:pPr>
            <a:r>
              <a:rPr lang="ru-RU" b="1" i="1" dirty="0"/>
              <a:t>Записать </a:t>
            </a:r>
            <a:r>
              <a:rPr lang="ru-RU" dirty="0"/>
              <a:t>ответ: </a:t>
            </a:r>
            <a:r>
              <a:rPr lang="ru-RU" i="1" dirty="0"/>
              <a:t>(х; у)</a:t>
            </a:r>
            <a:r>
              <a:rPr lang="ru-RU" dirty="0"/>
              <a:t>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1737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Проверьте верно ли решение и можно ли записать ответ?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x²-2y²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=14,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x²+2y²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18; 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2x²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=32,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x²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=16,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=4;</a:t>
            </a:r>
            <a:endParaRPr lang="ru-RU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977265" y="1814513"/>
            <a:ext cx="214313" cy="85725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374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 решения системы уравнения второй степени </a:t>
            </a:r>
            <a:r>
              <a:rPr lang="ru-RU" dirty="0" smtClean="0"/>
              <a:t>графическим способом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/>
              <a:t>Выразить</a:t>
            </a:r>
            <a:r>
              <a:rPr lang="ru-RU" dirty="0"/>
              <a:t> у через х в каждом уравнении.</a:t>
            </a:r>
          </a:p>
          <a:p>
            <a:r>
              <a:rPr lang="ru-RU" b="1" i="1" dirty="0"/>
              <a:t>Построить </a:t>
            </a:r>
            <a:r>
              <a:rPr lang="ru-RU" dirty="0"/>
              <a:t>в одной системе координат график каждого уравнения.</a:t>
            </a:r>
          </a:p>
          <a:p>
            <a:r>
              <a:rPr lang="ru-RU" b="1" i="1" dirty="0"/>
              <a:t>Определить</a:t>
            </a:r>
            <a:r>
              <a:rPr lang="ru-RU" dirty="0"/>
              <a:t> координаты точек пересечения.</a:t>
            </a:r>
          </a:p>
          <a:p>
            <a:r>
              <a:rPr lang="ru-RU" b="1" i="1" dirty="0"/>
              <a:t>Записать</a:t>
            </a:r>
            <a:r>
              <a:rPr lang="ru-RU" dirty="0"/>
              <a:t> ответ.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7043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4880" y="46302"/>
            <a:ext cx="10043161" cy="1991969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4117436"/>
              </p:ext>
            </p:extLst>
          </p:nvPr>
        </p:nvGraphicFramePr>
        <p:xfrm>
          <a:off x="944880" y="1809670"/>
          <a:ext cx="2378879" cy="1390729"/>
        </p:xfrm>
        <a:graphic>
          <a:graphicData uri="http://schemas.openxmlformats.org/presentationml/2006/ole">
            <p:oleObj spid="_x0000_s1141" name="Формула" r:id="rId4" imgW="825500" imgH="4826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4974195"/>
              </p:ext>
            </p:extLst>
          </p:nvPr>
        </p:nvGraphicFramePr>
        <p:xfrm>
          <a:off x="838919" y="3331845"/>
          <a:ext cx="2590800" cy="1143000"/>
        </p:xfrm>
        <a:graphic>
          <a:graphicData uri="http://schemas.openxmlformats.org/presentationml/2006/ole">
            <p:oleObj spid="_x0000_s1142" name="Формула" r:id="rId5" imgW="825500" imgH="48260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1330153"/>
              </p:ext>
            </p:extLst>
          </p:nvPr>
        </p:nvGraphicFramePr>
        <p:xfrm>
          <a:off x="819075" y="4625419"/>
          <a:ext cx="2630488" cy="1143000"/>
        </p:xfrm>
        <a:graphic>
          <a:graphicData uri="http://schemas.openxmlformats.org/presentationml/2006/ole">
            <p:oleObj spid="_x0000_s1143" name="Формула" r:id="rId6" imgW="837836" imgH="482391" progId="Equation.3">
              <p:embed/>
            </p:oleObj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 rot="5400000" flipH="1" flipV="1">
            <a:off x="7102794" y="4038522"/>
            <a:ext cx="4002088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010400" y="3897672"/>
            <a:ext cx="4286250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 flipH="1" flipV="1">
            <a:off x="9010492" y="1477130"/>
            <a:ext cx="2071688" cy="571500"/>
          </a:xfrm>
          <a:prstGeom prst="straightConnector1">
            <a:avLst/>
          </a:prstGeom>
          <a:ln w="28575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олилиния 13"/>
          <p:cNvSpPr/>
          <p:nvPr/>
        </p:nvSpPr>
        <p:spPr>
          <a:xfrm>
            <a:off x="8424388" y="2705001"/>
            <a:ext cx="1357312" cy="1443038"/>
          </a:xfrm>
          <a:custGeom>
            <a:avLst/>
            <a:gdLst>
              <a:gd name="connsiteX0" fmla="*/ 0 w 1551397"/>
              <a:gd name="connsiteY0" fmla="*/ 0 h 1441807"/>
              <a:gd name="connsiteX1" fmla="*/ 472611 w 1551397"/>
              <a:gd name="connsiteY1" fmla="*/ 1160980 h 1441807"/>
              <a:gd name="connsiteX2" fmla="*/ 801384 w 1551397"/>
              <a:gd name="connsiteY2" fmla="*/ 1438382 h 1441807"/>
              <a:gd name="connsiteX3" fmla="*/ 1140431 w 1551397"/>
              <a:gd name="connsiteY3" fmla="*/ 1140432 h 1441807"/>
              <a:gd name="connsiteX4" fmla="*/ 1551397 w 1551397"/>
              <a:gd name="connsiteY4" fmla="*/ 20549 h 1441807"/>
              <a:gd name="connsiteX5" fmla="*/ 1551397 w 1551397"/>
              <a:gd name="connsiteY5" fmla="*/ 20549 h 1441807"/>
              <a:gd name="connsiteX6" fmla="*/ 1551397 w 1551397"/>
              <a:gd name="connsiteY6" fmla="*/ 20549 h 1441807"/>
              <a:gd name="connsiteX7" fmla="*/ 1551397 w 1551397"/>
              <a:gd name="connsiteY7" fmla="*/ 20549 h 1441807"/>
              <a:gd name="connsiteX8" fmla="*/ 1551397 w 1551397"/>
              <a:gd name="connsiteY8" fmla="*/ 20549 h 1441807"/>
              <a:gd name="connsiteX9" fmla="*/ 1551397 w 1551397"/>
              <a:gd name="connsiteY9" fmla="*/ 20549 h 14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51397" h="1441807">
                <a:moveTo>
                  <a:pt x="0" y="0"/>
                </a:moveTo>
                <a:cubicBezTo>
                  <a:pt x="169523" y="460625"/>
                  <a:pt x="339047" y="921250"/>
                  <a:pt x="472611" y="1160980"/>
                </a:cubicBezTo>
                <a:cubicBezTo>
                  <a:pt x="606175" y="1400710"/>
                  <a:pt x="690081" y="1441807"/>
                  <a:pt x="801384" y="1438382"/>
                </a:cubicBezTo>
                <a:cubicBezTo>
                  <a:pt x="912687" y="1434957"/>
                  <a:pt x="1015429" y="1376737"/>
                  <a:pt x="1140431" y="1140432"/>
                </a:cubicBezTo>
                <a:cubicBezTo>
                  <a:pt x="1265433" y="904127"/>
                  <a:pt x="1551397" y="20549"/>
                  <a:pt x="1551397" y="20549"/>
                </a:cubicBezTo>
                <a:lnTo>
                  <a:pt x="1551397" y="20549"/>
                </a:lnTo>
                <a:lnTo>
                  <a:pt x="1551397" y="20549"/>
                </a:lnTo>
                <a:lnTo>
                  <a:pt x="1551397" y="20549"/>
                </a:lnTo>
                <a:lnTo>
                  <a:pt x="1551397" y="20549"/>
                </a:lnTo>
                <a:lnTo>
                  <a:pt x="1551397" y="20549"/>
                </a:lnTo>
              </a:path>
            </a:pathLst>
          </a:cu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7794078" y="727036"/>
            <a:ext cx="642938" cy="2001837"/>
          </a:xfrm>
          <a:prstGeom prst="straightConnector1">
            <a:avLst/>
          </a:prstGeom>
          <a:ln w="28575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487603" y="2664837"/>
            <a:ext cx="3500438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8567262" y="3426520"/>
            <a:ext cx="2428875" cy="242887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 flipH="1" flipV="1">
            <a:off x="11010900" y="2798724"/>
            <a:ext cx="571500" cy="571500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 flipV="1">
            <a:off x="7781450" y="5855395"/>
            <a:ext cx="785812" cy="785812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6799184" y="4424899"/>
            <a:ext cx="3000375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7942184" y="6283227"/>
            <a:ext cx="714375" cy="1587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8290125" y="1303388"/>
            <a:ext cx="16906" cy="1666399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92015622"/>
              </p:ext>
            </p:extLst>
          </p:nvPr>
        </p:nvGraphicFramePr>
        <p:xfrm>
          <a:off x="7360691" y="2293660"/>
          <a:ext cx="1509712" cy="365125"/>
        </p:xfrm>
        <a:graphic>
          <a:graphicData uri="http://schemas.openxmlformats.org/presentationml/2006/ole">
            <p:oleObj spid="_x0000_s1144" name="Формула" r:id="rId7" imgW="634725" imgH="203112" progId="Equation.3">
              <p:embed/>
            </p:oleObj>
          </a:graphicData>
        </a:graphic>
      </p:graphicFrame>
      <p:graphicFrame>
        <p:nvGraphicFramePr>
          <p:cNvPr id="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61628725"/>
              </p:ext>
            </p:extLst>
          </p:nvPr>
        </p:nvGraphicFramePr>
        <p:xfrm>
          <a:off x="9753919" y="2887666"/>
          <a:ext cx="1127125" cy="381000"/>
        </p:xfrm>
        <a:graphic>
          <a:graphicData uri="http://schemas.openxmlformats.org/presentationml/2006/ole">
            <p:oleObj spid="_x0000_s1145" name="Формула" r:id="rId8" imgW="609600" imgH="228600" progId="Equation.3">
              <p:embed/>
            </p:oleObj>
          </a:graphicData>
        </a:graphic>
      </p:graphicFrame>
      <p:graphicFrame>
        <p:nvGraphicFramePr>
          <p:cNvPr id="3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33275012"/>
              </p:ext>
            </p:extLst>
          </p:nvPr>
        </p:nvGraphicFramePr>
        <p:xfrm>
          <a:off x="6959919" y="4486176"/>
          <a:ext cx="1281113" cy="309562"/>
        </p:xfrm>
        <a:graphic>
          <a:graphicData uri="http://schemas.openxmlformats.org/presentationml/2006/ole">
            <p:oleObj spid="_x0000_s1146" name="Формула" r:id="rId9" imgW="558558" imgH="177723" progId="Equation.3">
              <p:embed/>
            </p:oleObj>
          </a:graphicData>
        </a:graphic>
      </p:graphicFrame>
      <p:graphicFrame>
        <p:nvGraphicFramePr>
          <p:cNvPr id="3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40092076"/>
              </p:ext>
            </p:extLst>
          </p:nvPr>
        </p:nvGraphicFramePr>
        <p:xfrm>
          <a:off x="9688831" y="4811467"/>
          <a:ext cx="1357312" cy="365125"/>
        </p:xfrm>
        <a:graphic>
          <a:graphicData uri="http://schemas.openxmlformats.org/presentationml/2006/ole">
            <p:oleObj spid="_x0000_s1147" name="Формула" r:id="rId10" imgW="571252" imgH="203112" progId="Equation.3">
              <p:embed/>
            </p:oleObj>
          </a:graphicData>
        </a:graphic>
      </p:graphicFrame>
      <p:graphicFrame>
        <p:nvGraphicFramePr>
          <p:cNvPr id="35" name="Object 9"/>
          <p:cNvGraphicFramePr>
            <a:graphicFrameLocks noChangeAspect="1"/>
          </p:cNvGraphicFramePr>
          <p:nvPr/>
        </p:nvGraphicFramePr>
        <p:xfrm>
          <a:off x="642938" y="6000750"/>
          <a:ext cx="4581525" cy="571500"/>
        </p:xfrm>
        <a:graphic>
          <a:graphicData uri="http://schemas.openxmlformats.org/presentationml/2006/ole">
            <p:oleObj spid="_x0000_s1148" name="Формула" r:id="rId11" imgW="13843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9197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Найди ошибку!!!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18771"/>
            <a:ext cx="10972800" cy="4525963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 smtClean="0"/>
              <a:t>  Используя графики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 smtClean="0"/>
              <a:t>   функций                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 dirty="0" smtClean="0"/>
              <a:t>   и                         ,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 smtClean="0"/>
              <a:t>   решите уравнение</a:t>
            </a:r>
          </a:p>
          <a:p>
            <a:endParaRPr lang="ru-RU" dirty="0" smtClean="0"/>
          </a:p>
          <a:p>
            <a:r>
              <a:rPr lang="ru-RU" dirty="0" smtClean="0"/>
              <a:t>Ответ: (1;11)</a:t>
            </a:r>
            <a:endParaRPr lang="ru-RU" dirty="0"/>
          </a:p>
        </p:txBody>
      </p:sp>
      <p:graphicFrame>
        <p:nvGraphicFramePr>
          <p:cNvPr id="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13055450"/>
              </p:ext>
            </p:extLst>
          </p:nvPr>
        </p:nvGraphicFramePr>
        <p:xfrm>
          <a:off x="1413510" y="2590800"/>
          <a:ext cx="2576513" cy="600075"/>
        </p:xfrm>
        <a:graphic>
          <a:graphicData uri="http://schemas.openxmlformats.org/presentationml/2006/ole">
            <p:oleObj spid="_x0000_s2118" name="Формула" r:id="rId3" imgW="660113" imgH="203112" progId="Equation.3">
              <p:embed/>
            </p:oleObj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9268170"/>
              </p:ext>
            </p:extLst>
          </p:nvPr>
        </p:nvGraphicFramePr>
        <p:xfrm>
          <a:off x="2701766" y="1916430"/>
          <a:ext cx="1633537" cy="674687"/>
        </p:xfrm>
        <a:graphic>
          <a:graphicData uri="http://schemas.openxmlformats.org/presentationml/2006/ole">
            <p:oleObj spid="_x0000_s2119" name="Формула" r:id="rId4" imgW="419100" imgH="228600" progId="Equation.3">
              <p:embed/>
            </p:oleObj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38142782"/>
              </p:ext>
            </p:extLst>
          </p:nvPr>
        </p:nvGraphicFramePr>
        <p:xfrm>
          <a:off x="814388" y="3581716"/>
          <a:ext cx="2286000" cy="600075"/>
        </p:xfrm>
        <a:graphic>
          <a:graphicData uri="http://schemas.openxmlformats.org/presentationml/2006/ole">
            <p:oleObj spid="_x0000_s2120" name="Формула" r:id="rId5" imgW="837836" imgH="203112" progId="Equation.3">
              <p:embed/>
            </p:oleObj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92278" y="627376"/>
            <a:ext cx="6005080" cy="5517358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rot="5400000" flipH="1" flipV="1">
            <a:off x="5675789" y="3790870"/>
            <a:ext cx="5572125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278279" y="3580129"/>
            <a:ext cx="5929312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084050" y="1507726"/>
            <a:ext cx="3429000" cy="3214687"/>
          </a:xfrm>
          <a:prstGeom prst="line">
            <a:avLst/>
          </a:prstGeom>
          <a:noFill/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</p:cxnSp>
      <p:sp>
        <p:nvSpPr>
          <p:cNvPr id="11" name="Полилиния 10"/>
          <p:cNvSpPr/>
          <p:nvPr/>
        </p:nvSpPr>
        <p:spPr>
          <a:xfrm>
            <a:off x="8502811" y="1708149"/>
            <a:ext cx="747712" cy="1839912"/>
          </a:xfrm>
          <a:custGeom>
            <a:avLst/>
            <a:gdLst>
              <a:gd name="connsiteX0" fmla="*/ 0 w 748146"/>
              <a:gd name="connsiteY0" fmla="*/ 1840675 h 1840675"/>
              <a:gd name="connsiteX1" fmla="*/ 427512 w 748146"/>
              <a:gd name="connsiteY1" fmla="*/ 1484416 h 1840675"/>
              <a:gd name="connsiteX2" fmla="*/ 748146 w 748146"/>
              <a:gd name="connsiteY2" fmla="*/ 0 h 184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146" h="1840675">
                <a:moveTo>
                  <a:pt x="0" y="1840675"/>
                </a:moveTo>
                <a:cubicBezTo>
                  <a:pt x="151410" y="1815935"/>
                  <a:pt x="302821" y="1791195"/>
                  <a:pt x="427512" y="1484416"/>
                </a:cubicBezTo>
                <a:cubicBezTo>
                  <a:pt x="552203" y="1177637"/>
                  <a:pt x="650174" y="588818"/>
                  <a:pt x="748146" y="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 rot="10800000">
            <a:off x="7713346" y="3548062"/>
            <a:ext cx="747712" cy="1839912"/>
          </a:xfrm>
          <a:custGeom>
            <a:avLst/>
            <a:gdLst>
              <a:gd name="connsiteX0" fmla="*/ 0 w 748146"/>
              <a:gd name="connsiteY0" fmla="*/ 1840675 h 1840675"/>
              <a:gd name="connsiteX1" fmla="*/ 427512 w 748146"/>
              <a:gd name="connsiteY1" fmla="*/ 1484416 h 1840675"/>
              <a:gd name="connsiteX2" fmla="*/ 748146 w 748146"/>
              <a:gd name="connsiteY2" fmla="*/ 0 h 184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146" h="1840675">
                <a:moveTo>
                  <a:pt x="0" y="1840675"/>
                </a:moveTo>
                <a:cubicBezTo>
                  <a:pt x="151410" y="1815935"/>
                  <a:pt x="302821" y="1791195"/>
                  <a:pt x="427512" y="1484416"/>
                </a:cubicBezTo>
                <a:cubicBezTo>
                  <a:pt x="552203" y="1177637"/>
                  <a:pt x="650174" y="588818"/>
                  <a:pt x="748146" y="0"/>
                </a:cubicBezTo>
              </a:path>
            </a:pathLst>
          </a:cu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47683193"/>
              </p:ext>
            </p:extLst>
          </p:nvPr>
        </p:nvGraphicFramePr>
        <p:xfrm>
          <a:off x="9263232" y="1953417"/>
          <a:ext cx="1633538" cy="674688"/>
        </p:xfrm>
        <a:graphic>
          <a:graphicData uri="http://schemas.openxmlformats.org/presentationml/2006/ole">
            <p:oleObj spid="_x0000_s2121" name="Формула" r:id="rId7" imgW="419100" imgH="228600" progId="Equation.3">
              <p:embed/>
            </p:oleObj>
          </a:graphicData>
        </a:graphic>
      </p:graphicFrame>
      <p:graphicFrame>
        <p:nvGraphicFramePr>
          <p:cNvPr id="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46271627"/>
              </p:ext>
            </p:extLst>
          </p:nvPr>
        </p:nvGraphicFramePr>
        <p:xfrm>
          <a:off x="9745505" y="4828060"/>
          <a:ext cx="1785937" cy="600075"/>
        </p:xfrm>
        <a:graphic>
          <a:graphicData uri="http://schemas.openxmlformats.org/presentationml/2006/ole">
            <p:oleObj spid="_x0000_s2122" name="Формула" r:id="rId8" imgW="660113" imgH="203112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92811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cs typeface="Times New Roman" panose="02020603050405020304" pitchFamily="18" charset="0"/>
              </a:rPr>
              <a:t>Решите </a:t>
            </a:r>
            <a:r>
              <a:rPr lang="ru-RU" dirty="0">
                <a:cs typeface="Times New Roman" panose="02020603050405020304" pitchFamily="18" charset="0"/>
              </a:rPr>
              <a:t>красиво систему уравнений: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443" y="1633853"/>
            <a:ext cx="1094232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2х-у=2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=6.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/>
              <a:t>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2х-у=2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х(2х-у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)=6;</a:t>
            </a:r>
          </a:p>
          <a:p>
            <a:pPr marL="0" indent="0">
              <a:buNone/>
            </a:pPr>
            <a:r>
              <a:rPr lang="ru-RU" b="1" dirty="0" smtClean="0"/>
              <a:t>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2х-у=2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2х=6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х=3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у=4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609600" y="1774189"/>
            <a:ext cx="320040" cy="8686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567212" y="3143485"/>
            <a:ext cx="229077" cy="86264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  <p:sp>
        <p:nvSpPr>
          <p:cNvPr id="6" name="Левая фигурная скобка 5"/>
          <p:cNvSpPr/>
          <p:nvPr/>
        </p:nvSpPr>
        <p:spPr>
          <a:xfrm>
            <a:off x="609600" y="4222348"/>
            <a:ext cx="164307" cy="87297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628650" y="5100669"/>
            <a:ext cx="167639" cy="87297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xmlns="" val="113504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Решить систему уравнения ОГЭ Часть </a:t>
            </a:r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b="1" dirty="0" smtClean="0"/>
              <a:t>х²=4у+1</a:t>
            </a:r>
          </a:p>
          <a:p>
            <a:pPr marL="0" indent="0">
              <a:buNone/>
            </a:pPr>
            <a:r>
              <a:rPr lang="ru-RU" b="1" dirty="0" smtClean="0"/>
              <a:t>   х²+3=4у +у²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  <a:p>
            <a:pPr marL="0" indent="0">
              <a:buNone/>
            </a:pPr>
            <a:r>
              <a:rPr lang="ru-RU" b="1" dirty="0" smtClean="0"/>
              <a:t>4у+1+3= 4у+у²                 х²=4*2+1              х²=4*(-2)+1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4у+4-4у-у²=0                    х²=9                       х²=-7</a:t>
            </a:r>
          </a:p>
          <a:p>
            <a:pPr marL="0" indent="0">
              <a:buNone/>
            </a:pPr>
            <a:r>
              <a:rPr lang="ru-RU" b="1" dirty="0" smtClean="0"/>
              <a:t>4-у²=0                                х=3 х=-3                нет решения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у²=4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У=2</a:t>
            </a:r>
          </a:p>
          <a:p>
            <a:pPr marL="0" indent="0">
              <a:buNone/>
            </a:pPr>
            <a:r>
              <a:rPr lang="ru-RU" b="1" dirty="0" smtClean="0"/>
              <a:t>У=-2                             Ответ: (3;2); (-3;2)</a:t>
            </a: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609600" y="1600201"/>
            <a:ext cx="320040" cy="8686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xmlns="" val="1052258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dirty="0" smtClean="0"/>
              <a:t>1вариант                2 вариант</a:t>
            </a:r>
          </a:p>
          <a:p>
            <a:pPr marL="0" indent="0">
              <a:buNone/>
            </a:pPr>
            <a:r>
              <a:rPr lang="ru-RU" b="1" dirty="0" smtClean="0"/>
              <a:t>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x²-2y² =14,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b="1" dirty="0" smtClean="0"/>
              <a:t>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x²+2y²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b="1" dirty="0" smtClean="0"/>
              <a:t>                  </a:t>
            </a:r>
          </a:p>
          <a:p>
            <a:pPr marL="0" indent="0"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746077" y="2432715"/>
            <a:ext cx="320040" cy="8686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  <p:sp>
        <p:nvSpPr>
          <p:cNvPr id="6" name="Прямоугольник 5"/>
          <p:cNvSpPr/>
          <p:nvPr/>
        </p:nvSpPr>
        <p:spPr>
          <a:xfrm>
            <a:off x="4217158" y="2224585"/>
            <a:ext cx="492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</a:t>
            </a:r>
            <a:r>
              <a:rPr lang="ru-RU" sz="2800" b="1" dirty="0"/>
              <a:t>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x</a:t>
            </a:r>
            <a:r>
              <a:rPr lang="ru-RU" sz="2800" b="1" dirty="0"/>
              <a:t>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=0,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 dirty="0"/>
              <a:t>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– 3=0;</a:t>
            </a:r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4217158" y="2310012"/>
            <a:ext cx="320040" cy="8686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xmlns="" val="2499210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самостоятельной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ru-RU" dirty="0" smtClean="0"/>
              <a:t>1 вариант                 2вариант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x²-2y² =14,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dirty="0" smtClean="0"/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x</a:t>
            </a:r>
            <a:r>
              <a:rPr lang="ru-RU" dirty="0"/>
              <a:t>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=0</a:t>
            </a:r>
            <a:endParaRPr lang="ru-RU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dirty="0" smtClean="0"/>
              <a:t>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x²+2y²=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dirty="0" smtClean="0"/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– 3=0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=32</a:t>
            </a:r>
            <a:r>
              <a:rPr lang="ru-RU" dirty="0" smtClean="0"/>
              <a:t>                     у=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ru-RU" dirty="0"/>
              <a:t>²</a:t>
            </a:r>
          </a:p>
          <a:p>
            <a:pPr marL="0" indent="0">
              <a:buNone/>
            </a:pPr>
            <a:r>
              <a:rPr lang="ru-RU" dirty="0" smtClean="0"/>
              <a:t>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=16                   x</a:t>
            </a:r>
            <a:r>
              <a:rPr lang="ru-RU" dirty="0" smtClean="0"/>
              <a:t>²-2х-3=0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х=4                        х=-1    у=1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х=-4                      х =3    у=9</a:t>
            </a:r>
            <a:endParaRPr lang="ru-RU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746077" y="2432715"/>
            <a:ext cx="320040" cy="8686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3750859" y="2432715"/>
            <a:ext cx="320040" cy="86868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xmlns="" val="504701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smtClean="0"/>
              <a:t>№ 443 (б, г), № 446, № 447 (б).</a:t>
            </a:r>
          </a:p>
          <a:p>
            <a:r>
              <a:rPr lang="ru-RU" sz="4800" dirty="0" smtClean="0"/>
              <a:t>Д о </a:t>
            </a:r>
            <a:r>
              <a:rPr lang="ru-RU" sz="4800" dirty="0" err="1" smtClean="0"/>
              <a:t>п</a:t>
            </a:r>
            <a:r>
              <a:rPr lang="ru-RU" sz="4800" dirty="0" smtClean="0"/>
              <a:t> </a:t>
            </a:r>
            <a:r>
              <a:rPr lang="ru-RU" sz="4800" dirty="0" err="1" smtClean="0"/>
              <a:t>о</a:t>
            </a:r>
            <a:r>
              <a:rPr lang="ru-RU" sz="4800" dirty="0" smtClean="0"/>
              <a:t> л </a:t>
            </a:r>
            <a:r>
              <a:rPr lang="ru-RU" sz="4800" dirty="0" err="1" smtClean="0"/>
              <a:t>н</a:t>
            </a:r>
            <a:r>
              <a:rPr lang="ru-RU" sz="4800" dirty="0" smtClean="0"/>
              <a:t> и т е л </a:t>
            </a:r>
            <a:r>
              <a:rPr lang="ru-RU" sz="4800" dirty="0" err="1" smtClean="0"/>
              <a:t>ь</a:t>
            </a:r>
            <a:r>
              <a:rPr lang="ru-RU" sz="4800" dirty="0" smtClean="0"/>
              <a:t> </a:t>
            </a:r>
            <a:r>
              <a:rPr lang="ru-RU" sz="4800" dirty="0" err="1" smtClean="0"/>
              <a:t>н</a:t>
            </a:r>
            <a:r>
              <a:rPr lang="ru-RU" sz="4800" dirty="0" smtClean="0"/>
              <a:t> о: № 438.</a:t>
            </a:r>
            <a:endParaRPr lang="ru-RU" sz="4800" smtClean="0"/>
          </a:p>
          <a:p>
            <a:pPr marL="0" indent="0">
              <a:buNone/>
            </a:pP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854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2891" y="1847915"/>
            <a:ext cx="9539784" cy="4389112"/>
          </a:xfrm>
        </p:spPr>
      </p:pic>
    </p:spTree>
    <p:extLst>
      <p:ext uri="{BB962C8B-B14F-4D97-AF65-F5344CB8AC3E}">
        <p14:creationId xmlns:p14="http://schemas.microsoft.com/office/powerpoint/2010/main" xmlns="" val="3371189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dirty="0" smtClean="0"/>
              <a:t>Спасибо!</a:t>
            </a:r>
            <a:endParaRPr lang="ru-RU" sz="7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1624084"/>
            <a:ext cx="853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всех за проделанную работу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Порой задача не решается,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это, в общем, не беда.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солнце все же улыбается,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унывай никогда.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938110" y="3043451"/>
            <a:ext cx="27022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Друзья тебе всегда помогут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с тобой, ты не один.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Поверь в себя – и ты все сможешь,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Иди вперед и победишь.</a:t>
            </a: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9261003"/>
      </p:ext>
    </p:extLst>
  </p:cSld>
  <p:clrMapOvr>
    <a:masterClrMapping/>
  </p:clrMapOvr>
</p:sld>
</file>

<file path=ppt/theme/theme1.xml><?xml version="1.0" encoding="utf-8"?>
<a:theme xmlns:a="http://schemas.openxmlformats.org/drawingml/2006/main" name="Matematik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Matematika</Template>
  <TotalTime>266</TotalTime>
  <Words>573</Words>
  <Application>Microsoft Office PowerPoint</Application>
  <PresentationFormat>Произвольный</PresentationFormat>
  <Paragraphs>108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Matematika</vt:lpstr>
      <vt:lpstr>Формула</vt:lpstr>
      <vt:lpstr>    Решение систем уравнений второй степени. </vt:lpstr>
      <vt:lpstr>Слайд 2</vt:lpstr>
      <vt:lpstr>Системы уравнений и их решение</vt:lpstr>
      <vt:lpstr>Системы уравнений</vt:lpstr>
      <vt:lpstr>Алгоритм решения системы уравнения второй степени способом подстановки  </vt:lpstr>
      <vt:lpstr> Методы решения систем  уравнений </vt:lpstr>
      <vt:lpstr>Алгоритм решения системы уравнения второй степени способом сложения </vt:lpstr>
      <vt:lpstr>Проверьте верно ли решение и можно ли записать ответ?</vt:lpstr>
      <vt:lpstr>Алгоритм решения системы уравнения второй степени графическим способом</vt:lpstr>
      <vt:lpstr>Слайд 10</vt:lpstr>
      <vt:lpstr>Найди ошибку!!! </vt:lpstr>
      <vt:lpstr>Решите красиво систему уравнений:</vt:lpstr>
      <vt:lpstr>Решить систему уравнения ОГЭ Часть II</vt:lpstr>
      <vt:lpstr>Самостоятельная работа</vt:lpstr>
      <vt:lpstr>Проверка самостоятельной работы</vt:lpstr>
      <vt:lpstr>Домашнее задание</vt:lpstr>
      <vt:lpstr>Слайд 17</vt:lpstr>
      <vt:lpstr>Спасибо!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систем уравнений второй степени. </dc:title>
  <dc:creator>Зоя</dc:creator>
  <cp:lastModifiedBy>hp</cp:lastModifiedBy>
  <cp:revision>24</cp:revision>
  <dcterms:created xsi:type="dcterms:W3CDTF">2015-11-12T17:53:25Z</dcterms:created>
  <dcterms:modified xsi:type="dcterms:W3CDTF">2016-09-26T19:11:24Z</dcterms:modified>
</cp:coreProperties>
</file>